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88" r:id="rId5"/>
    <p:sldId id="262" r:id="rId6"/>
    <p:sldId id="263" r:id="rId7"/>
    <p:sldId id="264" r:id="rId8"/>
    <p:sldId id="276" r:id="rId9"/>
    <p:sldId id="294" r:id="rId10"/>
    <p:sldId id="293" r:id="rId11"/>
    <p:sldId id="280" r:id="rId12"/>
    <p:sldId id="258" r:id="rId13"/>
    <p:sldId id="296" r:id="rId14"/>
    <p:sldId id="297" r:id="rId15"/>
    <p:sldId id="298" r:id="rId16"/>
    <p:sldId id="278" r:id="rId17"/>
    <p:sldId id="299" r:id="rId18"/>
    <p:sldId id="300" r:id="rId19"/>
    <p:sldId id="301" r:id="rId20"/>
    <p:sldId id="265" r:id="rId21"/>
    <p:sldId id="266" r:id="rId22"/>
    <p:sldId id="274" r:id="rId23"/>
    <p:sldId id="267" r:id="rId24"/>
    <p:sldId id="302" r:id="rId25"/>
    <p:sldId id="303" r:id="rId26"/>
    <p:sldId id="270" r:id="rId27"/>
    <p:sldId id="271" r:id="rId28"/>
    <p:sldId id="272" r:id="rId29"/>
    <p:sldId id="304" r:id="rId30"/>
    <p:sldId id="289" r:id="rId31"/>
    <p:sldId id="305" r:id="rId32"/>
    <p:sldId id="268" r:id="rId33"/>
    <p:sldId id="287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520" y="3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0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0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0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06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2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2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6E4AE-1E9D-4547-962A-37F651792CE4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4264E-EF5E-443D-AA85-FD77BB2B4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5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Bone histology- </a:t>
            </a:r>
            <a:r>
              <a:rPr lang="en-US" dirty="0"/>
              <a:t>objectives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Parts of a long bone</a:t>
            </a:r>
          </a:p>
          <a:p>
            <a:r>
              <a:rPr lang="en-US" dirty="0"/>
              <a:t>Histological components of bone</a:t>
            </a:r>
          </a:p>
          <a:p>
            <a:r>
              <a:rPr lang="en-US" dirty="0"/>
              <a:t>Unique features of bone</a:t>
            </a:r>
          </a:p>
          <a:p>
            <a:r>
              <a:rPr lang="en-US" dirty="0"/>
              <a:t>Cell types in bone</a:t>
            </a:r>
          </a:p>
          <a:p>
            <a:r>
              <a:rPr lang="en-US" dirty="0"/>
              <a:t>Growth/ossification of bone</a:t>
            </a:r>
          </a:p>
          <a:p>
            <a:r>
              <a:rPr lang="en-US" dirty="0"/>
              <a:t>Disorders of bone</a:t>
            </a:r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2439D40-3695-4019-BFEA-73DD23AC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5" name="Picture 11" descr="osteoporosis">
            <a:extLst>
              <a:ext uri="{FF2B5EF4-FFF2-40B4-BE49-F238E27FC236}">
                <a16:creationId xmlns:a16="http://schemas.microsoft.com/office/drawing/2014/main" id="{3ABC4B0D-E0F1-442E-86A6-F8D390BE40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876300"/>
            <a:ext cx="7286625" cy="5829300"/>
          </a:xfr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themillionairesecrets.net/images/goal-objective-setting.jpg">
            <a:extLst>
              <a:ext uri="{FF2B5EF4-FFF2-40B4-BE49-F238E27FC236}">
                <a16:creationId xmlns:a16="http://schemas.microsoft.com/office/drawing/2014/main" id="{35C4FFCB-1582-4969-B45B-407477B3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257550"/>
            <a:ext cx="48006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BD294DC1-1FCF-4079-9012-24C93E53D6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258763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I. Intramembranous Ossification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9607934-7932-47B8-BAA4-7DF48058D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altLang="en-US" sz="4400"/>
              <a:t>End goal: Production of flat bones of skull and most of the clavicle.</a:t>
            </a:r>
          </a:p>
          <a:p>
            <a:endParaRPr lang="en-US" altLang="en-US" sz="4400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9221" name="Picture 5" descr="C:\Users\User\Downloads\cardimage_12004715_2985349901410403487826.jpg">
            <a:extLst>
              <a:ext uri="{FF2B5EF4-FFF2-40B4-BE49-F238E27FC236}">
                <a16:creationId xmlns:a16="http://schemas.microsoft.com/office/drawing/2014/main" id="{FC38CC22-737E-4584-9388-BE3C2AE2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3306763"/>
            <a:ext cx="381000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D186C93-67F7-4F3F-AF6F-33E3D7C82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Formation of the Bony Skeleton 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8080139-FEB6-4066-BDB9-2ABEEF8D2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Week 8 of pregnancy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ym typeface="Wingdings" pitchFamily="2" charset="2"/>
              </a:rPr>
              <a:t> fibrous membranes and hyaline cartilage begin to ossify.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Intramembranous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ossification: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development from fibrous membrane 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>
              <a:sym typeface="Wingdings" pitchFamily="2" charset="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err="1">
                <a:solidFill>
                  <a:srgbClr val="FF0000"/>
                </a:solidFill>
                <a:sym typeface="Wingdings" pitchFamily="2" charset="2"/>
              </a:rPr>
              <a:t>Endochondral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ossification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: development from hyaline cartilage 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http://media.comicvine.com/uploads/0/3133/118800-157462-stewie-griffin_super.jpg">
            <a:extLst>
              <a:ext uri="{FF2B5EF4-FFF2-40B4-BE49-F238E27FC236}">
                <a16:creationId xmlns:a16="http://schemas.microsoft.com/office/drawing/2014/main" id="{6CC60E4A-7BE6-446A-AECF-F34CFB4A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4724400"/>
            <a:ext cx="18319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>
            <a:extLst>
              <a:ext uri="{FF2B5EF4-FFF2-40B4-BE49-F238E27FC236}">
                <a16:creationId xmlns:a16="http://schemas.microsoft.com/office/drawing/2014/main" id="{515C3DF6-3364-48C4-A2E3-058956C23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258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Intramembranous Ossification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73E9DDC-C9DF-418C-843B-E898966B3A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32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/>
              <a:t>Forms most bones of the skull and clavicles </a:t>
            </a:r>
          </a:p>
          <a:p>
            <a:pPr eaLnBrk="1" hangingPunct="1"/>
            <a:r>
              <a:rPr lang="en-US" altLang="en-US"/>
              <a:t>All bones formed via this route </a:t>
            </a:r>
            <a:r>
              <a:rPr lang="en-US" altLang="en-US">
                <a:sym typeface="Wingdings" panose="05000000000000000000" pitchFamily="2" charset="2"/>
              </a:rPr>
              <a:t>ARE FLAT BONES</a:t>
            </a: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Fibrous CT from </a:t>
            </a:r>
            <a:r>
              <a:rPr lang="en-US" altLang="en-US">
                <a:latin typeface="Adobe Fan Heiti Std B" pitchFamily="34" charset="-128"/>
                <a:ea typeface="Adobe Fan Heiti Std B" pitchFamily="34" charset="-128"/>
                <a:sym typeface="Wingdings" panose="05000000000000000000" pitchFamily="2" charset="2"/>
              </a:rPr>
              <a:t>mesenchymal cells </a:t>
            </a:r>
            <a:r>
              <a:rPr lang="en-US" altLang="en-US">
                <a:sym typeface="Wingdings" panose="05000000000000000000" pitchFamily="2" charset="2"/>
              </a:rPr>
              <a:t>is the framework on which ossification begins </a:t>
            </a:r>
            <a:endParaRPr lang="en-US" altLang="en-US"/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7A05C317-B804-4EA9-B422-9E76990B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4724400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9B675FC-1F85-483E-9381-C2DAF966E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Four Major Steps: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A03D0EE-4994-42E7-B069-D15CFB236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6000">
                <a:latin typeface="Engravers MT" panose="02090707080505020304" pitchFamily="18" charset="0"/>
              </a:rPr>
              <a:t>STEP ONE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An ossification </a:t>
            </a:r>
            <a:r>
              <a:rPr lang="en-US" altLang="en-US">
                <a:solidFill>
                  <a:srgbClr val="FF0000"/>
                </a:solidFill>
              </a:rPr>
              <a:t>center appears </a:t>
            </a:r>
            <a:r>
              <a:rPr lang="en-US" altLang="en-US"/>
              <a:t>in the fibrous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CT membrane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Mesenchymal cells </a:t>
            </a:r>
            <a:r>
              <a:rPr lang="en-US" altLang="en-US">
                <a:solidFill>
                  <a:srgbClr val="FF0000"/>
                </a:solidFill>
              </a:rPr>
              <a:t>cluster and become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OSTEOBLASTS</a:t>
            </a:r>
            <a:r>
              <a:rPr lang="en-US" altLang="en-US">
                <a:sym typeface="Wingdings" panose="05000000000000000000" pitchFamily="2" charset="2"/>
              </a:rPr>
              <a:t> forming ossification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center 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5EA6C46-4610-41DE-A573-4C8DFA755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Step Two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C153165-08EC-4F48-81CE-4DF56C998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Bone matrix (osteoid) is secreted within the</a:t>
            </a:r>
          </a:p>
          <a:p>
            <a:pPr eaLnBrk="1" hangingPunct="1">
              <a:buFontTx/>
              <a:buNone/>
            </a:pPr>
            <a:r>
              <a:rPr lang="en-US" altLang="en-US"/>
              <a:t>fibrous membrane </a:t>
            </a:r>
          </a:p>
          <a:p>
            <a:pPr eaLnBrk="1" hangingPunct="1">
              <a:buFontTx/>
              <a:buNone/>
            </a:pPr>
            <a:r>
              <a:rPr lang="en-US" altLang="en-US"/>
              <a:t>-osteoblasts secrete osteoid (fibers and matrix) </a:t>
            </a:r>
          </a:p>
          <a:p>
            <a:pPr eaLnBrk="1" hangingPunct="1">
              <a:buFontTx/>
              <a:buNone/>
            </a:pPr>
            <a:r>
              <a:rPr lang="en-US" altLang="en-US"/>
              <a:t>-trapped osteoblasts become osteocytes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2" descr="http://www.mc.vanderbilt.edu/histology/labmanual2002/labsection1/boneform&amp;synovialjoints03_files/image002.jpg">
            <a:extLst>
              <a:ext uri="{FF2B5EF4-FFF2-40B4-BE49-F238E27FC236}">
                <a16:creationId xmlns:a16="http://schemas.microsoft.com/office/drawing/2014/main" id="{4FC6F319-01FA-45B4-AD35-B648F1009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304800"/>
            <a:ext cx="712969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85DC1A5-B13E-4ED3-992B-D674D30BEB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STEP THREE 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619DD6A-610B-41C7-AD50-49FC0EF69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 Woven bone and periosteum form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-accumulating </a:t>
            </a:r>
            <a:r>
              <a:rPr lang="en-US" altLang="en-US">
                <a:solidFill>
                  <a:srgbClr val="FF0000"/>
                </a:solidFill>
              </a:rPr>
              <a:t>osteoid</a:t>
            </a:r>
            <a:r>
              <a:rPr lang="en-US" altLang="en-US"/>
              <a:t> is laid down between embryonic blood, forming random network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-vascularized mesenchyme condenses on the external surface of the bone and </a:t>
            </a:r>
            <a:r>
              <a:rPr lang="en-US" altLang="en-US">
                <a:solidFill>
                  <a:srgbClr val="FF0000"/>
                </a:solidFill>
              </a:rPr>
              <a:t>forms periosteum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C072E00-C8DF-42E9-98E2-4FC3087C1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Step Four 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2D78979-F5A1-4D85-B5A8-B85FC566F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Bone collar of compact bone forms and red marrow appears 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-Trabeculae just deep to the periosteum thicken, forming a bone collar that will later be replaced by mature bone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-Spongy bone (diploe in flat bone), persist internally and its vascular tissue becomes red marrow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EB4E5-88BF-42B4-9813-75E96F1994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563" y="381000"/>
            <a:ext cx="7661275" cy="5745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Parts of a long bone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61928"/>
            <a:ext cx="4724400" cy="617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389F00A5-6394-4A6B-A537-BB38C00DA3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/>
              <a:t>Endochondral Ossification </a:t>
            </a:r>
          </a:p>
        </p:txBody>
      </p:sp>
      <p:sp>
        <p:nvSpPr>
          <p:cNvPr id="19459" name="Rectangle 5">
            <a:extLst>
              <a:ext uri="{FF2B5EF4-FFF2-40B4-BE49-F238E27FC236}">
                <a16:creationId xmlns:a16="http://schemas.microsoft.com/office/drawing/2014/main" id="{05E9B0FF-CE8C-4F19-A9E7-BAE246E7E5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9460" name="Picture 5" descr="http://www.dispatch.com/live/export-content/sites/dispatch/sports/stories/2010/11/17/osu-mbk-11-17-art-gqcajpci-1ohio-st-florida-basketball-jpeg-0acf4-large-jpg-large.jpg">
            <a:extLst>
              <a:ext uri="{FF2B5EF4-FFF2-40B4-BE49-F238E27FC236}">
                <a16:creationId xmlns:a16="http://schemas.microsoft.com/office/drawing/2014/main" id="{644AD437-F000-485A-A33C-934C1902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36576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-0.06661 C 0.09757 0.01827 0.10885 0.10338 0.09826 0.17831 C 0.08767 0.25324 0.03958 0.40842 0.02326 0.38252 C 0.00712 0.35685 0.00486 0.08742 0.00104 0.02359 C -0.00278 -0.04024 -0.00139 -0.02012 2.22222E-6 3.70028E-8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2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>
            <a:extLst>
              <a:ext uri="{FF2B5EF4-FFF2-40B4-BE49-F238E27FC236}">
                <a16:creationId xmlns:a16="http://schemas.microsoft.com/office/drawing/2014/main" id="{036448B7-9192-46E3-9032-30D1DBF9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BBD67D5-9534-454D-AD8D-5B006A6E4B1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Fun facts</a:t>
            </a:r>
          </a:p>
          <a:p>
            <a:pPr eaLnBrk="1" hangingPunct="1"/>
            <a:r>
              <a:rPr lang="en-US" altLang="en-US"/>
              <a:t>Begins in the second month of development.</a:t>
            </a:r>
          </a:p>
          <a:p>
            <a:pPr eaLnBrk="1" hangingPunct="1"/>
            <a:r>
              <a:rPr lang="en-US" altLang="en-US"/>
              <a:t>More complex than intramembranous ossification </a:t>
            </a:r>
          </a:p>
          <a:p>
            <a:pPr eaLnBrk="1" hangingPunct="1"/>
            <a:endParaRPr lang="en-US" altLang="en-US"/>
          </a:p>
        </p:txBody>
      </p:sp>
      <p:sp>
        <p:nvSpPr>
          <p:cNvPr id="20484" name="Content Placeholder 4">
            <a:extLst>
              <a:ext uri="{FF2B5EF4-FFF2-40B4-BE49-F238E27FC236}">
                <a16:creationId xmlns:a16="http://schemas.microsoft.com/office/drawing/2014/main" id="{84AA6CA8-8DDD-4F61-8AB9-5ECFD93605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Begins in the center of long bone (which is made of hyaline cartilage at the time)</a:t>
            </a:r>
            <a:endParaRPr lang="en-US" altLang="en-US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“primary ossification center”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7717F1A-E96F-4E25-80F9-6EDB2D86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9FF9D01-73F5-42C8-9320-6BAA4AE25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1508" name="Picture 5" descr="longbonegrowth1">
            <a:extLst>
              <a:ext uri="{FF2B5EF4-FFF2-40B4-BE49-F238E27FC236}">
                <a16:creationId xmlns:a16="http://schemas.microsoft.com/office/drawing/2014/main" id="{35F8FE3D-73CA-4AF4-B0E2-B899D7AA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BB4782F-C7D4-42D0-AB50-5817838E7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Step 1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5649EDC-201E-40B0-8000-F530AC310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  <a:sym typeface="Wingdings" panose="05000000000000000000" pitchFamily="2" charset="2"/>
              </a:rPr>
              <a:t>Perichondrium</a:t>
            </a:r>
            <a:r>
              <a:rPr lang="en-US" altLang="en-US">
                <a:sym typeface="Wingdings" panose="05000000000000000000" pitchFamily="2" charset="2"/>
              </a:rPr>
              <a:t> becomes infiltrated with blood vessels</a:t>
            </a: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As a result osteogenic cells become OSTEOBLASTS </a:t>
            </a:r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 BONE COLLAR FORMS AROUND THE DIAPHYSIS OF THE HYALINE CARTILAGE MODEL</a:t>
            </a:r>
          </a:p>
          <a:p>
            <a:pPr eaLnBrk="1" hangingPunct="1"/>
            <a:r>
              <a:rPr lang="en-US" altLang="en-US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E495BD8-4C81-456E-BD85-6047A65B1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2F07DDD-530A-41A5-A7C1-770788ECE9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/>
              <a:t>Cartilage in the center of the diaphysis calcifies</a:t>
            </a:r>
          </a:p>
          <a:p>
            <a:pPr eaLnBrk="1" hangingPunct="1"/>
            <a:r>
              <a:rPr lang="en-US" altLang="en-US"/>
              <a:t>It then hollows out making a hollow cavity </a:t>
            </a:r>
          </a:p>
          <a:p>
            <a:pPr eaLnBrk="1" hangingPunct="1"/>
            <a:endParaRPr lang="en-US" altLang="en-US"/>
          </a:p>
        </p:txBody>
      </p:sp>
      <p:pic>
        <p:nvPicPr>
          <p:cNvPr id="23556" name="Picture 5" descr="http://www.stephadkinsdesigns.com/yahoo_site_admin/assets/images/Hollow_Tree.9682615_std.jpg">
            <a:extLst>
              <a:ext uri="{FF2B5EF4-FFF2-40B4-BE49-F238E27FC236}">
                <a16:creationId xmlns:a16="http://schemas.microsoft.com/office/drawing/2014/main" id="{B6156B66-D02A-4129-A694-1DD82C68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859088"/>
            <a:ext cx="3000375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37110E3-3D4B-4C88-9298-A76A60946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3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31107F3-E28C-4C95-9CC4-B9B55BAFE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periosteal bud invades the internal cavity </a:t>
            </a:r>
          </a:p>
          <a:p>
            <a:pPr lvl="1" eaLnBrk="1" hangingPunct="1"/>
            <a:r>
              <a:rPr lang="en-US" altLang="en-US"/>
              <a:t>Periosteal bud consists of a network of arteries, veins, nerves and lymph vessels</a:t>
            </a:r>
          </a:p>
          <a:p>
            <a:pPr lvl="1" eaLnBrk="1" hangingPunct="1"/>
            <a:r>
              <a:rPr lang="en-US" altLang="en-US"/>
              <a:t>This is what we see in the medullary cavity </a:t>
            </a:r>
          </a:p>
          <a:p>
            <a:pPr eaLnBrk="1" hangingPunct="1"/>
            <a:r>
              <a:rPr lang="en-US" altLang="en-US"/>
              <a:t>Spongy bone forms</a:t>
            </a:r>
          </a:p>
          <a:p>
            <a:pPr eaLnBrk="1" hangingPunct="1"/>
            <a:endParaRPr lang="en-US" altLang="en-US"/>
          </a:p>
        </p:txBody>
      </p:sp>
      <p:pic>
        <p:nvPicPr>
          <p:cNvPr id="24580" name="Picture 5" descr="http://topnews.in/healthcare/sites/default/files/blood-vessels.jpg">
            <a:extLst>
              <a:ext uri="{FF2B5EF4-FFF2-40B4-BE49-F238E27FC236}">
                <a16:creationId xmlns:a16="http://schemas.microsoft.com/office/drawing/2014/main" id="{36CF7FFC-520F-46D2-BA32-47780347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5765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77509CF-E06C-46CF-9FA8-E60B8B983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4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47A1471-773F-4EF0-859C-817423213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diaphysis elongates in both directions and the medullary cavity increases in size</a:t>
            </a:r>
          </a:p>
        </p:txBody>
      </p:sp>
      <p:pic>
        <p:nvPicPr>
          <p:cNvPr id="25604" name="Picture 5" descr="http://schools.nyc.gov/NR/rdonlyres/0A6A6E62-C01C-4C21-939F-336FEA470AB7/50876/PLANT_GROWTH.jpg">
            <a:extLst>
              <a:ext uri="{FF2B5EF4-FFF2-40B4-BE49-F238E27FC236}">
                <a16:creationId xmlns:a16="http://schemas.microsoft.com/office/drawing/2014/main" id="{840B17E8-E496-4FB9-84EC-F7FB2987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67025"/>
            <a:ext cx="50482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510C0872-7649-4F52-94D0-32B8A392E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5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492B497-BA70-4522-B082-CFA882999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epiphyses ossify. They generally receive their own ossification center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CF22582-CC51-40EB-A1E4-9FAE6E0B6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Postnatal Bone Growth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67BDBB2-54A6-4EAA-ACB6-70CF94DC8D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Infancy/youth</a:t>
            </a:r>
            <a:r>
              <a:rPr lang="en-US" altLang="en-US">
                <a:sym typeface="Wingdings" panose="05000000000000000000" pitchFamily="2" charset="2"/>
              </a:rPr>
              <a:t> long bones lengthen entirely by interstitial growth of the epiphysis</a:t>
            </a:r>
          </a:p>
          <a:p>
            <a:pPr eaLnBrk="1" hangingPunct="1"/>
            <a:endParaRPr lang="en-US" altLang="en-US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Growth in thickness appositional growth </a:t>
            </a:r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1332686-22B7-4E03-A3D6-58A11570D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105E8A48-74EA-419E-A44F-2112B8A5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6" name="Picture 2" descr="http://www.vetmed.vt.edu/education/Curriculum/VM8054/Labs/Lab7/IMAGES/CTL41.JPG">
            <a:extLst>
              <a:ext uri="{FF2B5EF4-FFF2-40B4-BE49-F238E27FC236}">
                <a16:creationId xmlns:a16="http://schemas.microsoft.com/office/drawing/2014/main" id="{AFC1FC28-50CB-41AE-9236-EF9C4DE10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8600"/>
            <a:ext cx="926147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Histological components of bone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/>
          <a:lstStyle/>
          <a:p>
            <a:r>
              <a:rPr lang="en-US" dirty="0"/>
              <a:t>Cells: osteoblasts, osteocytes, osteoclasts</a:t>
            </a:r>
          </a:p>
          <a:p>
            <a:r>
              <a:rPr lang="en-US" dirty="0"/>
              <a:t>Matrix: fibers and ground substance</a:t>
            </a:r>
          </a:p>
          <a:p>
            <a:pPr lvl="1"/>
            <a:r>
              <a:rPr lang="en-US" dirty="0"/>
              <a:t>Fibers: collagen type I</a:t>
            </a:r>
          </a:p>
          <a:p>
            <a:pPr lvl="1"/>
            <a:r>
              <a:rPr lang="en-US" dirty="0"/>
              <a:t>ground substance: chondroitin sulphate, keratan sulphate, hyaluronic acid, glucosamine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Sources of blood supply/nutrients to a long bone</a:t>
            </a:r>
            <a:r>
              <a:rPr lang="en-US" dirty="0"/>
              <a:t>: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/>
              <a:t>Muscle attachment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 err="1"/>
              <a:t>Periosteum</a:t>
            </a:r>
            <a:endParaRPr lang="en-US" dirty="0"/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/>
              <a:t>Nutrient foramen</a:t>
            </a:r>
          </a:p>
          <a:p>
            <a:pPr marL="1200150" lvl="2" indent="-342900">
              <a:buFont typeface="Wingdings" pitchFamily="2" charset="2"/>
              <a:buChar char="ü"/>
            </a:pPr>
            <a:r>
              <a:rPr lang="en-US" dirty="0"/>
              <a:t>Diffusion from synovial fluid</a:t>
            </a:r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6E20FC9A-236C-4D34-BA44-4F137DD8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63B7C9ED-8918-49F4-B700-33E7AF7ECB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-152400"/>
            <a:ext cx="2320925" cy="3417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3">
            <a:extLst>
              <a:ext uri="{FF2B5EF4-FFF2-40B4-BE49-F238E27FC236}">
                <a16:creationId xmlns:a16="http://schemas.microsoft.com/office/drawing/2014/main" id="{A3B80DB8-721C-4184-A313-A4068E9A8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8" y="7938"/>
            <a:ext cx="4151312" cy="677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47F53D9E-7194-4E2D-8AAE-CB8598579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65488"/>
            <a:ext cx="5095875" cy="382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0FF73CC2-ABBE-4FB4-8832-EDC9FC8A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E8A4A07F-A099-47D6-8F20-C39D09297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9388"/>
            <a:ext cx="8458200" cy="6815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/>
              <a:t>Disorders of bone/cartilage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57400"/>
            <a:ext cx="3181350" cy="453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066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Rickets </a:t>
            </a:r>
            <a:endParaRPr lang="en-US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352800" cy="503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74724" y="1066800"/>
            <a:ext cx="190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Achondroplasia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2776537" cy="4172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599"/>
            <a:ext cx="2895600" cy="456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066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Severe Osteoporosis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315056" y="928300"/>
            <a:ext cx="3025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Renal </a:t>
            </a:r>
            <a:r>
              <a:rPr lang="en-US" sz="2400" b="1" dirty="0" err="1"/>
              <a:t>osteodystrophy</a:t>
            </a:r>
            <a:r>
              <a:rPr lang="en-US" sz="2400" b="1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553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634D-9225-4543-9589-B115CCA3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F495B4-3B26-43CB-8F3E-E41ABCB5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0076"/>
            <a:ext cx="5410200" cy="67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6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Open tibia </a:t>
            </a:r>
            <a:r>
              <a:rPr lang="en-US" sz="3200"/>
              <a:t>fracture </a:t>
            </a:r>
            <a:endParaRPr lang="en-US" sz="32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3"/>
          <a:stretch/>
        </p:blipFill>
        <p:spPr bwMode="auto">
          <a:xfrm>
            <a:off x="76199" y="609600"/>
            <a:ext cx="9094547" cy="512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Unique features of bone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0"/>
          <a:stretch/>
        </p:blipFill>
        <p:spPr bwMode="auto">
          <a:xfrm>
            <a:off x="4415619" y="533400"/>
            <a:ext cx="4762500" cy="303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4"/>
          <a:stretch/>
        </p:blipFill>
        <p:spPr bwMode="auto">
          <a:xfrm>
            <a:off x="2971800" y="3756371"/>
            <a:ext cx="6172200" cy="310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4" y="456296"/>
            <a:ext cx="3973122" cy="312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osteocytes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Resting phase</a:t>
            </a:r>
          </a:p>
          <a:p>
            <a:r>
              <a:rPr lang="en-US" dirty="0"/>
              <a:t>Formative/synthetic phase</a:t>
            </a:r>
          </a:p>
          <a:p>
            <a:r>
              <a:rPr lang="en-US" dirty="0" err="1"/>
              <a:t>Resorptive</a:t>
            </a:r>
            <a:r>
              <a:rPr lang="en-US" dirty="0"/>
              <a:t> phase</a:t>
            </a:r>
          </a:p>
          <a:p>
            <a:endParaRPr lang="en-US" dirty="0"/>
          </a:p>
          <a:p>
            <a:r>
              <a:rPr lang="en-US" b="1" dirty="0"/>
              <a:t>Types of Ossification of bone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Intramembranous (occurs in mesenchyme)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Endochondral</a:t>
            </a:r>
            <a:r>
              <a:rPr lang="en-US" dirty="0"/>
              <a:t> (occurs in pre-existing cartilage)</a:t>
            </a:r>
          </a:p>
        </p:txBody>
      </p:sp>
    </p:spTree>
    <p:extLst>
      <p:ext uri="{BB962C8B-B14F-4D97-AF65-F5344CB8AC3E}">
        <p14:creationId xmlns:p14="http://schemas.microsoft.com/office/powerpoint/2010/main" val="405112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569A7BB2-727A-490D-B6D6-774FB7E1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Major Players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BBA8498B-D5BD-4852-9A08-D13193828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Osteoblasts – build bone</a:t>
            </a:r>
          </a:p>
          <a:p>
            <a:pPr eaLnBrk="1" hangingPunct="1"/>
            <a:r>
              <a:rPr lang="en-US" altLang="en-US"/>
              <a:t>Osteoclasts – break down bone tissue </a:t>
            </a:r>
          </a:p>
          <a:p>
            <a:pPr eaLnBrk="1" hangingPunct="1"/>
            <a:r>
              <a:rPr lang="en-US" altLang="en-US"/>
              <a:t>Osteogenic cells – “highly mitotic” bone stem cells in membranes</a:t>
            </a:r>
          </a:p>
          <a:p>
            <a:pPr eaLnBrk="1" hangingPunct="1"/>
            <a:r>
              <a:rPr lang="en-US" altLang="en-US"/>
              <a:t>Osteocytes – mature </a:t>
            </a:r>
          </a:p>
          <a:p>
            <a:pPr eaLnBrk="1" hangingPunct="1">
              <a:buFontTx/>
              <a:buNone/>
            </a:pPr>
            <a:r>
              <a:rPr lang="en-US" altLang="en-US"/>
              <a:t>bone cells in lacunae </a:t>
            </a:r>
          </a:p>
        </p:txBody>
      </p:sp>
      <p:pic>
        <p:nvPicPr>
          <p:cNvPr id="6148" name="Picture 2" descr="http://therattrick.com/files/2010/08/rat-pack.jpg">
            <a:extLst>
              <a:ext uri="{FF2B5EF4-FFF2-40B4-BE49-F238E27FC236}">
                <a16:creationId xmlns:a16="http://schemas.microsoft.com/office/drawing/2014/main" id="{A2133303-3522-450C-A3D8-209C37EFD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771900"/>
            <a:ext cx="42862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176C36EF-FFA9-42CB-8564-1E9DD322B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87362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PAGETS DISEASE (formation of excess unmineralized bone)</a:t>
            </a:r>
          </a:p>
        </p:txBody>
      </p:sp>
      <p:pic>
        <p:nvPicPr>
          <p:cNvPr id="7171" name="Picture 2">
            <a:extLst>
              <a:ext uri="{FF2B5EF4-FFF2-40B4-BE49-F238E27FC236}">
                <a16:creationId xmlns:a16="http://schemas.microsoft.com/office/drawing/2014/main" id="{59873221-A4F7-4FF2-A79F-8F2D50140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017588"/>
            <a:ext cx="6705600" cy="5822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574</Words>
  <Application>Microsoft Office PowerPoint</Application>
  <PresentationFormat>On-screen Show (4:3)</PresentationFormat>
  <Paragraphs>111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Adobe Fan Heiti Std B</vt:lpstr>
      <vt:lpstr>Arial</vt:lpstr>
      <vt:lpstr>Calibri</vt:lpstr>
      <vt:lpstr>Engravers MT</vt:lpstr>
      <vt:lpstr>Wingdings</vt:lpstr>
      <vt:lpstr>Office Theme</vt:lpstr>
      <vt:lpstr>Bone histology- objectives </vt:lpstr>
      <vt:lpstr>Parts of a long bone</vt:lpstr>
      <vt:lpstr>Histological components of bone</vt:lpstr>
      <vt:lpstr>PowerPoint Presentation</vt:lpstr>
      <vt:lpstr>Open tibia fracture </vt:lpstr>
      <vt:lpstr>Unique features of bone</vt:lpstr>
      <vt:lpstr>Phases of osteocytes</vt:lpstr>
      <vt:lpstr>The Major Players</vt:lpstr>
      <vt:lpstr>PAGETS DISEASE (formation of excess unmineralized bone)</vt:lpstr>
      <vt:lpstr>PowerPoint Presentation</vt:lpstr>
      <vt:lpstr>I. Intramembranous Ossification</vt:lpstr>
      <vt:lpstr>Formation of the Bony Skeleton </vt:lpstr>
      <vt:lpstr>Intramembranous Ossification </vt:lpstr>
      <vt:lpstr>Four Major Steps: </vt:lpstr>
      <vt:lpstr>Step Two </vt:lpstr>
      <vt:lpstr>PowerPoint Presentation</vt:lpstr>
      <vt:lpstr>STEP THREE </vt:lpstr>
      <vt:lpstr>Step Four </vt:lpstr>
      <vt:lpstr>PowerPoint Presentation</vt:lpstr>
      <vt:lpstr>Endochondral Ossification </vt:lpstr>
      <vt:lpstr>PowerPoint Presentation</vt:lpstr>
      <vt:lpstr>PowerPoint Presentation</vt:lpstr>
      <vt:lpstr>Step 1</vt:lpstr>
      <vt:lpstr>2</vt:lpstr>
      <vt:lpstr>3</vt:lpstr>
      <vt:lpstr>4</vt:lpstr>
      <vt:lpstr>5</vt:lpstr>
      <vt:lpstr>Postnatal Bone Growth</vt:lpstr>
      <vt:lpstr>PowerPoint Presentation</vt:lpstr>
      <vt:lpstr>PowerPoint Presentation</vt:lpstr>
      <vt:lpstr>PowerPoint Presentation</vt:lpstr>
      <vt:lpstr>Disorders of bone/cartilage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Cartilage and bone histology</dc:title>
  <dc:creator>Ahmed</dc:creator>
  <cp:lastModifiedBy>hemed elbusaidy</cp:lastModifiedBy>
  <cp:revision>33</cp:revision>
  <dcterms:created xsi:type="dcterms:W3CDTF">2017-01-27T04:28:32Z</dcterms:created>
  <dcterms:modified xsi:type="dcterms:W3CDTF">2022-01-24T12:06:12Z</dcterms:modified>
</cp:coreProperties>
</file>